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80" r:id="rId5"/>
    <p:sldId id="281" r:id="rId6"/>
    <p:sldId id="259" r:id="rId7"/>
    <p:sldId id="282" r:id="rId8"/>
    <p:sldId id="283" r:id="rId9"/>
    <p:sldId id="260" r:id="rId10"/>
    <p:sldId id="273" r:id="rId11"/>
    <p:sldId id="271" r:id="rId12"/>
    <p:sldId id="270" r:id="rId13"/>
    <p:sldId id="261" r:id="rId14"/>
    <p:sldId id="274" r:id="rId15"/>
    <p:sldId id="272" r:id="rId16"/>
    <p:sldId id="264" r:id="rId17"/>
    <p:sldId id="277" r:id="rId18"/>
    <p:sldId id="278" r:id="rId19"/>
    <p:sldId id="265" r:id="rId20"/>
    <p:sldId id="275" r:id="rId21"/>
    <p:sldId id="276" r:id="rId22"/>
    <p:sldId id="279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15" autoAdjust="0"/>
  </p:normalViewPr>
  <p:slideViewPr>
    <p:cSldViewPr>
      <p:cViewPr varScale="1">
        <p:scale>
          <a:sx n="72" d="100"/>
          <a:sy n="72" d="100"/>
        </p:scale>
        <p:origin x="-7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40424-E2C1-4B45-9A66-2E7487E945E4}" type="datetimeFigureOut">
              <a:rPr lang="en-US" smtClean="0"/>
              <a:t>12/9/2013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8ACBE-1E93-4953-B48A-D2555F40F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655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C21D48-41EA-481B-BBD3-228A12561D6C}" type="datetimeFigureOut">
              <a:rPr lang="en-US" smtClean="0"/>
              <a:t>12/9/2013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06395C0-D7B5-467C-96E0-407C13C95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6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What do you think of when you feel something soft like fleece?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What do you think of when you see a picture of you when your were young?</a:t>
            </a:r>
          </a:p>
          <a:p>
            <a:r>
              <a:rPr lang="en-US" dirty="0" smtClean="0"/>
              <a:t>What</a:t>
            </a:r>
            <a:r>
              <a:rPr lang="en-US" baseline="0" dirty="0" smtClean="0"/>
              <a:t> do you think of when you smell cinnamon?</a:t>
            </a:r>
          </a:p>
          <a:p>
            <a:r>
              <a:rPr lang="en-US" baseline="0" dirty="0" smtClean="0"/>
              <a:t>What do you think of when you hear your favorite song?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395C0-D7B5-467C-96E0-407C13C95D5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25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</a:t>
            </a:r>
            <a:r>
              <a:rPr lang="en-US" baseline="0" dirty="0" smtClean="0"/>
              <a:t> students put their hand in a bag and guess what they are touching?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395C0-D7B5-467C-96E0-407C13C95D5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98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</a:t>
            </a:r>
            <a:r>
              <a:rPr lang="en-US" baseline="0" dirty="0" smtClean="0"/>
              <a:t> for volunteers to taste test? Place a piece of food on their </a:t>
            </a:r>
            <a:r>
              <a:rPr lang="en-US" baseline="0" dirty="0" err="1" smtClean="0"/>
              <a:t>tounge</a:t>
            </a:r>
            <a:r>
              <a:rPr lang="en-US" baseline="0" dirty="0" smtClean="0"/>
              <a:t> and have them describe what it taste like.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395C0-D7B5-467C-96E0-407C13C95D5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91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Hold up flash</a:t>
            </a:r>
            <a:r>
              <a:rPr lang="en-US" baseline="0" dirty="0" smtClean="0"/>
              <a:t> cards/pictures and words to test memory retention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395C0-D7B5-467C-96E0-407C13C95D5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112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known</a:t>
            </a:r>
            <a:r>
              <a:rPr lang="en-US" baseline="0" dirty="0" smtClean="0"/>
              <a:t> as the working memory.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395C0-D7B5-467C-96E0-407C13C95D5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37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395C0-D7B5-467C-96E0-407C13C95D5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84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395C0-D7B5-467C-96E0-407C13C95D5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987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C88F28F-97E9-4DA5-8CC5-4D1DDD11907D}" type="datetimeFigureOut">
              <a:rPr lang="en-US" smtClean="0"/>
              <a:t>12/9/2013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0523436-C0C4-4AE4-95A8-AB8DF4AA335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28F-97E9-4DA5-8CC5-4D1DDD11907D}" type="datetimeFigureOut">
              <a:rPr lang="en-US" smtClean="0"/>
              <a:t>12/9/2013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3436-C0C4-4AE4-95A8-AB8DF4AA335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28F-97E9-4DA5-8CC5-4D1DDD11907D}" type="datetimeFigureOut">
              <a:rPr lang="en-US" smtClean="0"/>
              <a:t>12/9/2013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3436-C0C4-4AE4-95A8-AB8DF4AA335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28F-97E9-4DA5-8CC5-4D1DDD11907D}" type="datetimeFigureOut">
              <a:rPr lang="en-US" smtClean="0"/>
              <a:t>12/9/2013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3436-C0C4-4AE4-95A8-AB8DF4AA335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28F-97E9-4DA5-8CC5-4D1DDD11907D}" type="datetimeFigureOut">
              <a:rPr lang="en-US" smtClean="0"/>
              <a:t>12/9/2013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3436-C0C4-4AE4-95A8-AB8DF4AA335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28F-97E9-4DA5-8CC5-4D1DDD11907D}" type="datetimeFigureOut">
              <a:rPr lang="en-US" smtClean="0"/>
              <a:t>12/9/2013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3436-C0C4-4AE4-95A8-AB8DF4AA335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28F-97E9-4DA5-8CC5-4D1DDD11907D}" type="datetimeFigureOut">
              <a:rPr lang="en-US" smtClean="0"/>
              <a:t>12/9/2013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3436-C0C4-4AE4-95A8-AB8DF4AA335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28F-97E9-4DA5-8CC5-4D1DDD11907D}" type="datetimeFigureOut">
              <a:rPr lang="en-US" smtClean="0"/>
              <a:t>12/9/2013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3436-C0C4-4AE4-95A8-AB8DF4AA335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28F-97E9-4DA5-8CC5-4D1DDD11907D}" type="datetimeFigureOut">
              <a:rPr lang="en-US" smtClean="0"/>
              <a:t>12/9/2013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3436-C0C4-4AE4-95A8-AB8DF4AA335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28F-97E9-4DA5-8CC5-4D1DDD11907D}" type="datetimeFigureOut">
              <a:rPr lang="en-US" smtClean="0"/>
              <a:t>12/9/2013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3436-C0C4-4AE4-95A8-AB8DF4AA335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28F-97E9-4DA5-8CC5-4D1DDD11907D}" type="datetimeFigureOut">
              <a:rPr lang="en-US" smtClean="0"/>
              <a:t>12/9/2013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3436-C0C4-4AE4-95A8-AB8DF4AA335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C88F28F-97E9-4DA5-8CC5-4D1DDD11907D}" type="datetimeFigureOut">
              <a:rPr lang="en-US" smtClean="0"/>
              <a:t>12/9/2013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0523436-C0C4-4AE4-95A8-AB8DF4AA335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600199"/>
          </a:xfrm>
        </p:spPr>
        <p:txBody>
          <a:bodyPr/>
          <a:lstStyle/>
          <a:p>
            <a:r>
              <a:rPr lang="en-US" b="1" dirty="0" smtClean="0"/>
              <a:t>The Brain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45806"/>
            <a:ext cx="7239000" cy="357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STM – Three kinds of Operations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Iconic – holds visual images</a:t>
            </a:r>
          </a:p>
          <a:p>
            <a:endParaRPr lang="en-US" dirty="0" smtClean="0"/>
          </a:p>
          <a:p>
            <a:r>
              <a:rPr lang="en-US" dirty="0" smtClean="0"/>
              <a:t>Acoustic – holds sounds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Working – active process to keep information until it is put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69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48693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Working Memory occurs during STM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819400"/>
            <a:ext cx="3421856" cy="271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3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Chunking – 7 bits of info.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703" y="2433443"/>
            <a:ext cx="6777317" cy="3508977"/>
          </a:xfrm>
        </p:spPr>
        <p:txBody>
          <a:bodyPr/>
          <a:lstStyle/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2050" name="Picture 2" descr="C:\Users\dericsson\AppData\Local\Microsoft\Windows\Temporary Internet Files\Content.IE5\AUQ2J9ZJ\MC90029919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70374"/>
            <a:ext cx="1214005" cy="120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ricsson\AppData\Local\Microsoft\Windows\Temporary Internet Files\Content.IE5\NZWM69M8\MP90042270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86" y="2984116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ricsson\AppData\Local\Microsoft\Windows\Temporary Internet Files\Content.IE5\Q2S18PMI\MC90043485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70374"/>
            <a:ext cx="1142857" cy="1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ericsson\AppData\Local\Microsoft\Windows\Temporary Internet Files\Content.IE5\AUQ2J9ZJ\MC90036017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157" y="3212431"/>
            <a:ext cx="990743" cy="9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ericsson\AppData\Local\Microsoft\Windows\Temporary Internet Files\Content.IE5\MIEA0QBK\MC90001309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029200"/>
            <a:ext cx="9877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ericsson\AppData\Local\Microsoft\Windows\Temporary Internet Files\Content.IE5\35V1LWPD\MP900426563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21" y="5144589"/>
            <a:ext cx="1097279" cy="109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2667000"/>
            <a:ext cx="1214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Brain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2593013"/>
            <a:ext cx="1230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18741" y="2689105"/>
            <a:ext cx="1300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44316" y="2645562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Short -Term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798320" y="4572000"/>
            <a:ext cx="1097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5987" y="4572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Long - Term</a:t>
            </a:r>
            <a:endParaRPr lang="en-US" dirty="0"/>
          </a:p>
        </p:txBody>
      </p:sp>
      <p:sp>
        <p:nvSpPr>
          <p:cNvPr id="10" name="Music"/>
          <p:cNvSpPr>
            <a:spLocks noEditPoints="1" noChangeArrowheads="1"/>
          </p:cNvSpPr>
          <p:nvPr/>
        </p:nvSpPr>
        <p:spPr bwMode="auto">
          <a:xfrm>
            <a:off x="3971925" y="5144589"/>
            <a:ext cx="904875" cy="981075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86201" y="4659868"/>
            <a:ext cx="148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Repetition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19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Long Term Memory (LTM)</a:t>
            </a:r>
            <a:endParaRPr lang="en-US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570" y="2312988"/>
            <a:ext cx="2666310" cy="349408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8400"/>
            <a:ext cx="3777192" cy="2971800"/>
          </a:xfrm>
        </p:spPr>
      </p:pic>
    </p:spTree>
    <p:extLst>
      <p:ext uri="{BB962C8B-B14F-4D97-AF65-F5344CB8AC3E}">
        <p14:creationId xmlns:p14="http://schemas.microsoft.com/office/powerpoint/2010/main" val="254199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1066800"/>
          </a:xfrm>
        </p:spPr>
        <p:txBody>
          <a:bodyPr/>
          <a:lstStyle/>
          <a:p>
            <a:r>
              <a:rPr lang="en-US" b="1" dirty="0" smtClean="0"/>
              <a:t>LTM – Four Types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1200"/>
            <a:ext cx="6777317" cy="4572000"/>
          </a:xfrm>
        </p:spPr>
        <p:txBody>
          <a:bodyPr>
            <a:normAutofit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b="1" dirty="0" smtClean="0"/>
              <a:t>Declarative</a:t>
            </a:r>
            <a:r>
              <a:rPr lang="en-US" dirty="0" smtClean="0"/>
              <a:t> – </a:t>
            </a:r>
          </a:p>
          <a:p>
            <a:pPr lvl="1"/>
            <a:r>
              <a:rPr lang="en-US" dirty="0"/>
              <a:t>Semantic - facts, principles, rules: problem solving strategies</a:t>
            </a:r>
          </a:p>
          <a:p>
            <a:pPr lvl="1"/>
            <a:r>
              <a:rPr lang="en-US" dirty="0"/>
              <a:t>Episodic – personal </a:t>
            </a:r>
            <a:r>
              <a:rPr lang="en-US" dirty="0" smtClean="0"/>
              <a:t>experiences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/>
              <a:t>Procedural </a:t>
            </a:r>
            <a:r>
              <a:rPr lang="en-US" dirty="0" smtClean="0"/>
              <a:t>– tie your shoes, ride a bike, drive a car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/>
              <a:t>Imagery </a:t>
            </a:r>
            <a:r>
              <a:rPr lang="en-US" dirty="0" smtClean="0"/>
              <a:t>– pictures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/>
              <a:t>Concept </a:t>
            </a:r>
            <a:r>
              <a:rPr lang="en-US" dirty="0" smtClean="0"/>
              <a:t>– set of rules by which we group similar events, ideas or </a:t>
            </a:r>
            <a:r>
              <a:rPr lang="en-US" dirty="0" smtClean="0"/>
              <a:t>objects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604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5353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Personal Connection </a:t>
            </a:r>
            <a:endParaRPr lang="en-US" b="1" dirty="0"/>
          </a:p>
        </p:txBody>
      </p:sp>
      <p:pic>
        <p:nvPicPr>
          <p:cNvPr id="3074" name="Picture 2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14600"/>
            <a:ext cx="2790448" cy="298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ricsson\AppData\Local\Microsoft\Windows\Temporary Internet Files\Content.IE5\MVQ2Q9CG\MP90044857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75181"/>
            <a:ext cx="3124200" cy="306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74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txBody>
          <a:bodyPr/>
          <a:lstStyle/>
          <a:p>
            <a:r>
              <a:rPr lang="en-US" b="1" dirty="0"/>
              <a:t>3 Memory Storage Systems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33600"/>
            <a:ext cx="6752617" cy="2667000"/>
          </a:xfrm>
        </p:spPr>
      </p:pic>
    </p:spTree>
    <p:extLst>
      <p:ext uri="{BB962C8B-B14F-4D97-AF65-F5344CB8AC3E}">
        <p14:creationId xmlns:p14="http://schemas.microsoft.com/office/powerpoint/2010/main" val="198318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9248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the Information Processing Approach in the Classroom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221570"/>
              </p:ext>
            </p:extLst>
          </p:nvPr>
        </p:nvGraphicFramePr>
        <p:xfrm>
          <a:off x="0" y="1981202"/>
          <a:ext cx="91440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59860">
                <a:tc>
                  <a:txBody>
                    <a:bodyPr/>
                    <a:lstStyle/>
                    <a:p>
                      <a:r>
                        <a:rPr lang="en-US" dirty="0" smtClean="0"/>
                        <a:t>Principle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</a:tr>
              <a:tr h="104959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 Gain students attention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Use cues to signal when</a:t>
                      </a:r>
                      <a:r>
                        <a:rPr lang="en-US" sz="1600" baseline="0" dirty="0" smtClean="0"/>
                        <a:t> you are ready to begin.</a:t>
                      </a:r>
                    </a:p>
                    <a:p>
                      <a:r>
                        <a:rPr lang="en-US" sz="1600" baseline="0" dirty="0" smtClean="0"/>
                        <a:t>Move around the room and use voice inflections.</a:t>
                      </a:r>
                      <a:endParaRPr lang="en-US" sz="1600" dirty="0"/>
                    </a:p>
                  </a:txBody>
                  <a:tcPr/>
                </a:tc>
              </a:tr>
              <a:tr h="80968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</a:t>
                      </a:r>
                      <a:r>
                        <a:rPr lang="en-US" sz="1600" baseline="0" dirty="0" smtClean="0"/>
                        <a:t> Bring to mind relevant prior learning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Review previous day’s lesson.</a:t>
                      </a:r>
                    </a:p>
                    <a:p>
                      <a:r>
                        <a:rPr lang="en-US" sz="1600" dirty="0" smtClean="0"/>
                        <a:t>Have a discussion about previously covered content.</a:t>
                      </a:r>
                      <a:endParaRPr lang="en-US" sz="1600" dirty="0"/>
                    </a:p>
                  </a:txBody>
                  <a:tcPr/>
                </a:tc>
              </a:tr>
              <a:tr h="80968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 Point out important</a:t>
                      </a:r>
                      <a:r>
                        <a:rPr lang="en-US" sz="1600" baseline="0" dirty="0" smtClean="0"/>
                        <a:t> information.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Provide handouts.</a:t>
                      </a:r>
                    </a:p>
                    <a:p>
                      <a:r>
                        <a:rPr lang="en-US" sz="1600" dirty="0" smtClean="0"/>
                        <a:t>Write on the board.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80968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</a:t>
                      </a:r>
                      <a:r>
                        <a:rPr lang="en-US" sz="1600" baseline="0" dirty="0" smtClean="0"/>
                        <a:t> Present information in an organized manner.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Show a logical sequence to concepts and skills.</a:t>
                      </a:r>
                    </a:p>
                    <a:p>
                      <a:r>
                        <a:rPr lang="en-US" sz="1600" dirty="0" smtClean="0"/>
                        <a:t>Go</a:t>
                      </a:r>
                      <a:r>
                        <a:rPr lang="en-US" sz="1600" baseline="0" dirty="0" smtClean="0"/>
                        <a:t> from simple to complex.</a:t>
                      </a:r>
                      <a:endParaRPr lang="en-US" sz="1600" dirty="0"/>
                    </a:p>
                  </a:txBody>
                  <a:tcPr/>
                </a:tc>
              </a:tr>
              <a:tr h="80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5. Show students how to categorize</a:t>
                      </a:r>
                      <a:r>
                        <a:rPr lang="en-US" sz="1600" baseline="0" dirty="0" smtClean="0"/>
                        <a:t> (chunk) information.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Present information in categories.</a:t>
                      </a:r>
                    </a:p>
                    <a:p>
                      <a:r>
                        <a:rPr lang="en-US" sz="1600" dirty="0" smtClean="0"/>
                        <a:t>Teach inductive reasoning.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7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the Information Processing Approach in the Classroom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100969"/>
              </p:ext>
            </p:extLst>
          </p:nvPr>
        </p:nvGraphicFramePr>
        <p:xfrm>
          <a:off x="79513" y="1676401"/>
          <a:ext cx="9064487" cy="50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251"/>
                <a:gridCol w="4384236"/>
              </a:tblGrid>
              <a:tr h="317768">
                <a:tc>
                  <a:txBody>
                    <a:bodyPr/>
                    <a:lstStyle/>
                    <a:p>
                      <a:r>
                        <a:rPr lang="en-US" dirty="0" smtClean="0"/>
                        <a:t>Principle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</a:tr>
              <a:tr h="1254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6. Provide opportunities for students to elaborate on new information.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Connect new information to</a:t>
                      </a:r>
                      <a:r>
                        <a:rPr lang="en-US" sz="1400" baseline="0" dirty="0" smtClean="0"/>
                        <a:t> something already known.</a:t>
                      </a:r>
                    </a:p>
                    <a:p>
                      <a:r>
                        <a:rPr lang="en-US" sz="1400" baseline="0" dirty="0" smtClean="0"/>
                        <a:t>Look for similarities and differences among concepts.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112380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7. Show students how to use coding when memorizing lists.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Make up silly sentence with first letter of each word</a:t>
                      </a:r>
                      <a:r>
                        <a:rPr lang="en-US" sz="1400" baseline="0" dirty="0" smtClean="0"/>
                        <a:t> in the list.</a:t>
                      </a:r>
                    </a:p>
                    <a:p>
                      <a:r>
                        <a:rPr lang="en-US" sz="1400" baseline="0" dirty="0" smtClean="0"/>
                        <a:t>Use mental imagery techniques such as the keyword method. 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1541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8. Provide for</a:t>
                      </a:r>
                      <a:r>
                        <a:rPr lang="en-US" sz="1400" baseline="0" dirty="0" smtClean="0"/>
                        <a:t> repetition of learning.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State important principles several times in different ways</a:t>
                      </a:r>
                      <a:r>
                        <a:rPr lang="en-US" sz="1400" baseline="0" dirty="0" smtClean="0"/>
                        <a:t> (STM)</a:t>
                      </a:r>
                    </a:p>
                    <a:p>
                      <a:r>
                        <a:rPr lang="en-US" sz="1400" baseline="0" dirty="0" smtClean="0"/>
                        <a:t>Have items on each day’s lesson from previous lesson (LTM)</a:t>
                      </a:r>
                    </a:p>
                    <a:p>
                      <a:r>
                        <a:rPr lang="en-US" sz="1400" baseline="0" dirty="0" smtClean="0"/>
                        <a:t>Schedule periodic reviews of previously learned concepts and skills (LTM).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71497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9. Provide opportunities for overlearning of fundamental</a:t>
                      </a:r>
                      <a:r>
                        <a:rPr lang="en-US" sz="1400" baseline="0" dirty="0" smtClean="0"/>
                        <a:t> concepts of skills.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 daily drills fro arithmetic facts</a:t>
                      </a:r>
                    </a:p>
                    <a:p>
                      <a:r>
                        <a:rPr lang="en-US" sz="1400" dirty="0" smtClean="0"/>
                        <a:t>Play form of trivial pursuit with content related</a:t>
                      </a:r>
                      <a:r>
                        <a:rPr lang="en-US" sz="1400" baseline="0" dirty="0" smtClean="0"/>
                        <a:t> to class. 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54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3820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affects how we use our brains?</a:t>
            </a:r>
            <a:endParaRPr lang="en-US" b="1" dirty="0"/>
          </a:p>
        </p:txBody>
      </p:sp>
      <p:pic>
        <p:nvPicPr>
          <p:cNvPr id="4102" name="Picture 6" descr="C:\Users\dericsson\AppData\Local\Microsoft\Windows\Temporary Internet Files\Content.IE5\35V1LWPD\MC9003392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81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838201"/>
          </a:xfrm>
        </p:spPr>
        <p:txBody>
          <a:bodyPr>
            <a:normAutofit/>
          </a:bodyPr>
          <a:lstStyle/>
          <a:p>
            <a:r>
              <a:rPr lang="en-US" b="1" dirty="0" smtClean="0"/>
              <a:t>3 Memory Storage Systems</a:t>
            </a:r>
            <a:endParaRPr lang="en-US" b="1" dirty="0"/>
          </a:p>
        </p:txBody>
      </p:sp>
      <p:pic>
        <p:nvPicPr>
          <p:cNvPr id="1026" name="Picture 2" descr="C:\Users\dericsson\AppData\Local\Microsoft\Windows\Temporary Internet Files\Content.IE5\Q2S18PMI\MP90043874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51314"/>
            <a:ext cx="24003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ericsson\AppData\Local\Microsoft\Windows\Temporary Internet Files\Content.IE5\Q2S18PMI\MP90043874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00300"/>
            <a:ext cx="23431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ericsson\AppData\Local\Microsoft\Windows\Temporary Internet Files\Content.IE5\Q2S18PMI\MP90043874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400300"/>
            <a:ext cx="23431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173082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Sensory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1752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Short Term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173082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Long Term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67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affects our brain?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Exercise	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587" y="3221037"/>
            <a:ext cx="1943100" cy="234315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Sleep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037" y="3473450"/>
            <a:ext cx="2457450" cy="1838325"/>
          </a:xfrm>
        </p:spPr>
      </p:pic>
    </p:spTree>
    <p:extLst>
      <p:ext uri="{BB962C8B-B14F-4D97-AF65-F5344CB8AC3E}">
        <p14:creationId xmlns:p14="http://schemas.microsoft.com/office/powerpoint/2010/main" val="26918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affects our brain?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057401"/>
            <a:ext cx="3057148" cy="533399"/>
          </a:xfrm>
        </p:spPr>
        <p:txBody>
          <a:bodyPr>
            <a:normAutofit/>
          </a:bodyPr>
          <a:lstStyle/>
          <a:p>
            <a:r>
              <a:rPr lang="en-US" dirty="0" smtClean="0"/>
              <a:t>Stress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971800"/>
            <a:ext cx="2143125" cy="21336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905000"/>
            <a:ext cx="3055717" cy="685800"/>
          </a:xfrm>
        </p:spPr>
        <p:txBody>
          <a:bodyPr/>
          <a:lstStyle/>
          <a:p>
            <a:r>
              <a:rPr lang="en-US" dirty="0" smtClean="0"/>
              <a:t>Gender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121" y="2667000"/>
            <a:ext cx="2506479" cy="3662588"/>
          </a:xfrm>
        </p:spPr>
      </p:pic>
    </p:spTree>
    <p:extLst>
      <p:ext uri="{BB962C8B-B14F-4D97-AF65-F5344CB8AC3E}">
        <p14:creationId xmlns:p14="http://schemas.microsoft.com/office/powerpoint/2010/main" val="26038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514600"/>
            <a:ext cx="7024744" cy="16002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/>
              <a:t>The End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60095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Sensory Brain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133600"/>
            <a:ext cx="5372709" cy="3621167"/>
          </a:xfrm>
        </p:spPr>
      </p:pic>
    </p:spTree>
    <p:extLst>
      <p:ext uri="{BB962C8B-B14F-4D97-AF65-F5344CB8AC3E}">
        <p14:creationId xmlns:p14="http://schemas.microsoft.com/office/powerpoint/2010/main" val="368151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27664"/>
            <a:ext cx="7153834" cy="1029736"/>
          </a:xfrm>
        </p:spPr>
        <p:txBody>
          <a:bodyPr/>
          <a:lstStyle/>
          <a:p>
            <a:pPr algn="ctr"/>
            <a:r>
              <a:rPr lang="en-US" b="1" dirty="0" smtClean="0"/>
              <a:t>Touch</a:t>
            </a:r>
            <a:endParaRPr lang="en-US" b="1" dirty="0"/>
          </a:p>
        </p:txBody>
      </p:sp>
      <p:pic>
        <p:nvPicPr>
          <p:cNvPr id="1027" name="Picture 3" descr="C:\Users\dericsson\AppData\Local\Microsoft\Windows\Temporary Internet Files\Content.IE5\AUQ2J9ZJ\MC90044173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8600" y="2667000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Put your hand inside the bag and tell me what it feels like.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911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01136"/>
          </a:xfrm>
        </p:spPr>
        <p:txBody>
          <a:bodyPr/>
          <a:lstStyle/>
          <a:p>
            <a:pPr algn="ctr"/>
            <a:r>
              <a:rPr lang="en-US" b="1" dirty="0" smtClean="0"/>
              <a:t>Taste</a:t>
            </a:r>
            <a:endParaRPr lang="en-US" b="1" dirty="0"/>
          </a:p>
        </p:txBody>
      </p:sp>
      <p:pic>
        <p:nvPicPr>
          <p:cNvPr id="2050" name="Picture 2" descr="C:\Users\dericsson\AppData\Local\Microsoft\Windows\Temporary Internet Files\Content.IE5\AUQ2J9ZJ\MP900448668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403" y="2142926"/>
            <a:ext cx="4665398" cy="349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51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Vision trumps all other senses.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0"/>
            <a:ext cx="2428672" cy="2667000"/>
          </a:xfrm>
        </p:spPr>
      </p:pic>
    </p:spTree>
    <p:extLst>
      <p:ext uri="{BB962C8B-B14F-4D97-AF65-F5344CB8AC3E}">
        <p14:creationId xmlns:p14="http://schemas.microsoft.com/office/powerpoint/2010/main" val="5284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Hearing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43200"/>
            <a:ext cx="4114800" cy="3394229"/>
          </a:xfrm>
        </p:spPr>
        <p:txBody>
          <a:bodyPr/>
          <a:lstStyle/>
          <a:p>
            <a:r>
              <a:rPr lang="en-US" dirty="0" smtClean="0"/>
              <a:t>Listen to the music and raise your hand if you can tell me the name of the song. </a:t>
            </a:r>
            <a:endParaRPr lang="en-US" dirty="0"/>
          </a:p>
        </p:txBody>
      </p:sp>
      <p:pic>
        <p:nvPicPr>
          <p:cNvPr id="3074" name="Picture 2" descr="C:\Users\dericsson\AppData\Local\Microsoft\Windows\Temporary Internet Files\Content.IE5\MVQ2Q9CG\dglxasset[1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15817"/>
            <a:ext cx="2268150" cy="347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05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Smell</a:t>
            </a:r>
            <a:endParaRPr lang="en-US" b="1" dirty="0"/>
          </a:p>
        </p:txBody>
      </p:sp>
      <p:pic>
        <p:nvPicPr>
          <p:cNvPr id="4098" name="Picture 2" descr="C:\Users\dericsson\AppData\Local\Microsoft\Windows\Temporary Internet Files\Content.IE5\MVQ2Q9CG\MP90040368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3748205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0" y="26670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Raise your hand of you want to smell what is in the bag.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Short Term Memory (STM)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667000"/>
            <a:ext cx="4800600" cy="2813226"/>
          </a:xfrm>
        </p:spPr>
      </p:pic>
    </p:spTree>
    <p:extLst>
      <p:ext uri="{BB962C8B-B14F-4D97-AF65-F5344CB8AC3E}">
        <p14:creationId xmlns:p14="http://schemas.microsoft.com/office/powerpoint/2010/main" val="158041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592</Words>
  <Application>Microsoft Office PowerPoint</Application>
  <PresentationFormat>On-screen Show (4:3)</PresentationFormat>
  <Paragraphs>97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Austin</vt:lpstr>
      <vt:lpstr>The Brain</vt:lpstr>
      <vt:lpstr>3 Memory Storage Systems</vt:lpstr>
      <vt:lpstr>Sensory Brain</vt:lpstr>
      <vt:lpstr>Touch</vt:lpstr>
      <vt:lpstr>Taste</vt:lpstr>
      <vt:lpstr>Vision trumps all other senses.</vt:lpstr>
      <vt:lpstr>Hearing</vt:lpstr>
      <vt:lpstr>Smell</vt:lpstr>
      <vt:lpstr>Short Term Memory (STM)</vt:lpstr>
      <vt:lpstr>STM – Three kinds of Operations</vt:lpstr>
      <vt:lpstr>Working Memory occurs during STM</vt:lpstr>
      <vt:lpstr>Chunking – 7 bits of info.</vt:lpstr>
      <vt:lpstr>Long Term Memory (LTM)</vt:lpstr>
      <vt:lpstr>LTM – Four Types </vt:lpstr>
      <vt:lpstr>Personal Connection </vt:lpstr>
      <vt:lpstr>3 Memory Storage Systems</vt:lpstr>
      <vt:lpstr>Using the Information Processing Approach in the Classroom</vt:lpstr>
      <vt:lpstr>Using the Information Processing Approach in the Classroom</vt:lpstr>
      <vt:lpstr>What affects how we use our brains?</vt:lpstr>
      <vt:lpstr>What affects our brain?</vt:lpstr>
      <vt:lpstr>What affects our brain? </vt:lpstr>
      <vt:lpstr>The End</vt:lpstr>
    </vt:vector>
  </TitlesOfParts>
  <Company>Central Bucks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ERICSSON, DENISE</dc:creator>
  <cp:lastModifiedBy>ERICSSON, DENISE</cp:lastModifiedBy>
  <cp:revision>24</cp:revision>
  <cp:lastPrinted>2013-12-09T13:34:08Z</cp:lastPrinted>
  <dcterms:created xsi:type="dcterms:W3CDTF">2013-12-06T13:01:57Z</dcterms:created>
  <dcterms:modified xsi:type="dcterms:W3CDTF">2013-12-09T13:38:12Z</dcterms:modified>
</cp:coreProperties>
</file>